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88" r:id="rId3"/>
    <p:sldId id="292" r:id="rId4"/>
    <p:sldId id="289" r:id="rId5"/>
    <p:sldId id="291" r:id="rId6"/>
    <p:sldId id="287" r:id="rId7"/>
    <p:sldId id="294" r:id="rId8"/>
    <p:sldId id="293" r:id="rId9"/>
    <p:sldId id="295" r:id="rId10"/>
    <p:sldId id="296" r:id="rId11"/>
    <p:sldId id="297" r:id="rId12"/>
    <p:sldId id="298" r:id="rId13"/>
    <p:sldId id="299" r:id="rId14"/>
    <p:sldId id="300" r:id="rId15"/>
    <p:sldId id="301" r:id="rId16"/>
    <p:sldId id="304" r:id="rId17"/>
    <p:sldId id="303" r:id="rId18"/>
    <p:sldId id="30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40891716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9E2691-5656-45CD-AFD3-47D64E4807CF}"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2703024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811769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2410885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1234546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465834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3110413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703612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3568956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220142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9E2691-5656-45CD-AFD3-47D64E4807CF}" type="datetimeFigureOut">
              <a:rPr lang="en-US" smtClean="0"/>
              <a:t>3/25/2020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44131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9E2691-5656-45CD-AFD3-47D64E4807CF}"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423031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9E2691-5656-45CD-AFD3-47D64E4807CF}" type="datetimeFigureOut">
              <a:rPr lang="en-US" smtClean="0"/>
              <a:t>3/25/2020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3282120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9E2691-5656-45CD-AFD3-47D64E4807CF}" type="datetimeFigureOut">
              <a:rPr lang="en-US" smtClean="0"/>
              <a:t>3/25/2020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142959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E2691-5656-45CD-AFD3-47D64E4807CF}" type="datetimeFigureOut">
              <a:rPr lang="en-US" smtClean="0"/>
              <a:t>3/25/2020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2777881147"/>
      </p:ext>
    </p:extLst>
  </p:cSld>
  <p:clrMapOvr>
    <a:masterClrMapping/>
  </p:clrMapOvr>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9E2691-5656-45CD-AFD3-47D64E4807CF}"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2109477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B9E2691-5656-45CD-AFD3-47D64E4807CF}" type="datetimeFigureOut">
              <a:rPr lang="en-US" smtClean="0"/>
              <a:t>3/25/2020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9C024A-5302-4287-8441-072702FC9C7A}" type="slidenum">
              <a:rPr lang="en-US" smtClean="0"/>
              <a:t>‹#›</a:t>
            </a:fld>
            <a:endParaRPr lang="en-US"/>
          </a:p>
        </p:txBody>
      </p:sp>
    </p:spTree>
    <p:extLst>
      <p:ext uri="{BB962C8B-B14F-4D97-AF65-F5344CB8AC3E}">
        <p14:creationId xmlns:p14="http://schemas.microsoft.com/office/powerpoint/2010/main" val="1285260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B9E2691-5656-45CD-AFD3-47D64E4807CF}" type="datetimeFigureOut">
              <a:rPr lang="en-US" smtClean="0"/>
              <a:t>3/25/2020</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C9C024A-5302-4287-8441-072702FC9C7A}" type="slidenum">
              <a:rPr lang="en-US" smtClean="0"/>
              <a:t>‹#›</a:t>
            </a:fld>
            <a:endParaRPr lang="en-US"/>
          </a:p>
        </p:txBody>
      </p:sp>
    </p:spTree>
    <p:extLst>
      <p:ext uri="{BB962C8B-B14F-4D97-AF65-F5344CB8AC3E}">
        <p14:creationId xmlns:p14="http://schemas.microsoft.com/office/powerpoint/2010/main" val="79074858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mc:AlternateContent xmlns:mc="http://schemas.openxmlformats.org/markup-compatibility/2006" xmlns:p14="http://schemas.microsoft.com/office/powerpoint/2010/main">
    <mc:Choice Requires="p14">
      <p:transition spd="slow" p14:dur="1250">
        <p:push dir="u"/>
      </p:transition>
    </mc:Choice>
    <mc:Fallback xmlns="">
      <p:transition spd="slow">
        <p:push dir="u"/>
      </p:transition>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s://services.workandincome.govt.nz/ess/trader_applications/new" TargetMode="External"/><Relationship Id="rId5" Type="http://schemas.openxmlformats.org/officeDocument/2006/relationships/hyperlink" Target="https://services.workandincome.govt.nz/ess/employer_applications/new"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436144"/>
            <a:ext cx="2690550" cy="1552310"/>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6639" y="5564455"/>
            <a:ext cx="1927240" cy="11242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771" y="205071"/>
            <a:ext cx="6752753" cy="1726106"/>
          </a:xfrm>
          <a:prstGeom prst="rect">
            <a:avLst/>
          </a:prstGeom>
        </p:spPr>
      </p:pic>
      <p:sp>
        <p:nvSpPr>
          <p:cNvPr id="10" name="TextBox 9"/>
          <p:cNvSpPr txBox="1"/>
          <p:nvPr/>
        </p:nvSpPr>
        <p:spPr>
          <a:xfrm>
            <a:off x="3437792" y="2173189"/>
            <a:ext cx="8194431" cy="3046988"/>
          </a:xfrm>
          <a:prstGeom prst="rect">
            <a:avLst/>
          </a:prstGeom>
          <a:noFill/>
        </p:spPr>
        <p:txBody>
          <a:bodyPr wrap="square" rtlCol="0">
            <a:spAutoFit/>
          </a:bodyPr>
          <a:lstStyle/>
          <a:p>
            <a:pPr algn="ctr"/>
            <a:r>
              <a:rPr lang="en-NZ" sz="4800" b="1" dirty="0" smtClean="0">
                <a:latin typeface="Verdana" panose="020B0604030504040204" pitchFamily="34" charset="0"/>
                <a:ea typeface="Verdana" panose="020B0604030504040204" pitchFamily="34" charset="0"/>
                <a:cs typeface="Verdana" panose="020B0604030504040204" pitchFamily="34" charset="0"/>
              </a:rPr>
              <a:t>COVID-19 – GOVERNMENT WAGE SUBSIDY REQUIREMENTS </a:t>
            </a:r>
          </a:p>
        </p:txBody>
      </p:sp>
    </p:spTree>
    <p:extLst>
      <p:ext uri="{BB962C8B-B14F-4D97-AF65-F5344CB8AC3E}">
        <p14:creationId xmlns:p14="http://schemas.microsoft.com/office/powerpoint/2010/main" val="2224490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4000501" y="299687"/>
            <a:ext cx="7987902" cy="3662541"/>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Full-Time, Part-Time &amp; Casual Employees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Full-Time – employees working 20 hours or more normal hours per week</a:t>
            </a: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Part-Time – employees working less than 20 hours</a:t>
            </a: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Casual – technically sit outside the scheme, however if can show pattern of regular hours and was intending to employee over next 12 weeks, then include within the application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1307613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297115" y="299687"/>
            <a:ext cx="8691288" cy="4801314"/>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Considerations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Staff that work term time, then have extended hours through holiday </a:t>
            </a:r>
            <a:r>
              <a:rPr lang="en-US" sz="2200" dirty="0" err="1" smtClean="0">
                <a:latin typeface="Verdana" panose="020B0604030504040204" pitchFamily="34" charset="0"/>
                <a:ea typeface="Verdana" panose="020B0604030504040204" pitchFamily="34" charset="0"/>
                <a:cs typeface="Verdana" panose="020B0604030504040204" pitchFamily="34" charset="0"/>
              </a:rPr>
              <a:t>programmes</a:t>
            </a: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	April 2020 holiday </a:t>
            </a:r>
            <a:r>
              <a:rPr lang="en-US" sz="2200" dirty="0" err="1" smtClean="0">
                <a:latin typeface="Verdana" panose="020B0604030504040204" pitchFamily="34" charset="0"/>
                <a:ea typeface="Verdana" panose="020B0604030504040204" pitchFamily="34" charset="0"/>
                <a:cs typeface="Verdana" panose="020B0604030504040204" pitchFamily="34" charset="0"/>
              </a:rPr>
              <a:t>programmes</a:t>
            </a:r>
            <a:r>
              <a:rPr lang="en-US" sz="2200" dirty="0" smtClean="0">
                <a:latin typeface="Verdana" panose="020B0604030504040204" pitchFamily="34" charset="0"/>
                <a:ea typeface="Verdana" panose="020B0604030504040204" pitchFamily="34" charset="0"/>
                <a:cs typeface="Verdana" panose="020B0604030504040204" pitchFamily="34" charset="0"/>
              </a:rPr>
              <a:t> not going ahead, hence no additional hours.  Staff working through term should be paid at their normal term hours through that period.  </a:t>
            </a:r>
          </a:p>
          <a:p>
            <a:pPr marL="273050" indent="-273050">
              <a:spcAft>
                <a:spcPts val="2400"/>
              </a:spcAft>
              <a:tabLst>
                <a:tab pos="273050" algn="l"/>
              </a:tabLst>
            </a:pPr>
            <a:r>
              <a:rPr lang="en-US" sz="2200" dirty="0">
                <a:latin typeface="Verdana" panose="020B0604030504040204" pitchFamily="34" charset="0"/>
                <a:ea typeface="Verdana" panose="020B0604030504040204" pitchFamily="34" charset="0"/>
                <a:cs typeface="Verdana" panose="020B0604030504040204" pitchFamily="34" charset="0"/>
              </a:rPr>
              <a:t>	</a:t>
            </a:r>
            <a:r>
              <a:rPr lang="en-US" sz="2200" dirty="0" smtClean="0">
                <a:latin typeface="Verdana" panose="020B0604030504040204" pitchFamily="34" charset="0"/>
                <a:ea typeface="Verdana" panose="020B0604030504040204" pitchFamily="34" charset="0"/>
                <a:cs typeface="Verdana" panose="020B0604030504040204" pitchFamily="34" charset="0"/>
              </a:rPr>
              <a:t>IE: 10 hours per week, should be paid at least 8 hours per week.</a:t>
            </a: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1902346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297115" y="299687"/>
            <a:ext cx="8691288" cy="6278642"/>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Considerations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Casuals that work regular hours through term and planning to work through holiday’s, should include, but paid term hours.  If no regular hours through term, literally casual, then would not be eligible for subsidy.  Regardless of whether rosters prepared. </a:t>
            </a:r>
          </a:p>
          <a:p>
            <a:pPr marL="360363" indent="-360363">
              <a:spcAft>
                <a:spcPts val="2400"/>
              </a:spcAft>
              <a:tabLst>
                <a:tab pos="360363" algn="l"/>
              </a:tabLst>
            </a:pPr>
            <a:r>
              <a:rPr lang="en-US" sz="2200" dirty="0">
                <a:latin typeface="Verdana" panose="020B0604030504040204" pitchFamily="34" charset="0"/>
                <a:ea typeface="Verdana" panose="020B0604030504040204" pitchFamily="34" charset="0"/>
                <a:cs typeface="Verdana" panose="020B0604030504040204" pitchFamily="34" charset="0"/>
              </a:rPr>
              <a:t>	</a:t>
            </a:r>
            <a:r>
              <a:rPr lang="en-US" sz="2200" dirty="0" smtClean="0">
                <a:latin typeface="Verdana" panose="020B0604030504040204" pitchFamily="34" charset="0"/>
                <a:ea typeface="Verdana" panose="020B0604030504040204" pitchFamily="34" charset="0"/>
                <a:cs typeface="Verdana" panose="020B0604030504040204" pitchFamily="34" charset="0"/>
              </a:rPr>
              <a:t>Recommendation for casual in this situation to apply to WINZ’s for assistance.</a:t>
            </a:r>
          </a:p>
          <a:p>
            <a:pPr marL="360363" indent="-360363">
              <a:spcAft>
                <a:spcPts val="2400"/>
              </a:spcAft>
              <a:tabLst>
                <a:tab pos="360363" algn="l"/>
              </a:tabLst>
            </a:pPr>
            <a:r>
              <a:rPr lang="en-US" sz="2200" dirty="0">
                <a:latin typeface="Verdana" panose="020B0604030504040204" pitchFamily="34" charset="0"/>
                <a:ea typeface="Verdana" panose="020B0604030504040204" pitchFamily="34" charset="0"/>
                <a:cs typeface="Verdana" panose="020B0604030504040204" pitchFamily="34" charset="0"/>
              </a:rPr>
              <a:t>	</a:t>
            </a:r>
            <a:r>
              <a:rPr lang="en-US" sz="2200" dirty="0" smtClean="0">
                <a:latin typeface="Verdana" panose="020B0604030504040204" pitchFamily="34" charset="0"/>
                <a:ea typeface="Verdana" panose="020B0604030504040204" pitchFamily="34" charset="0"/>
                <a:cs typeface="Verdana" panose="020B0604030504040204" pitchFamily="34" charset="0"/>
              </a:rPr>
              <a:t>Contractor staff can apply for subsidy themselves, as would be eligible if 30% drop in their income.</a:t>
            </a:r>
          </a:p>
          <a:p>
            <a:pPr marL="360363" indent="-360363">
              <a:spcAft>
                <a:spcPts val="2400"/>
              </a:spcAft>
              <a:tabLst>
                <a:tab pos="360363"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3076560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2400300" y="299687"/>
            <a:ext cx="9588103" cy="4278094"/>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How to Appl</a:t>
            </a:r>
            <a:r>
              <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rPr>
              <a:t>y</a:t>
            </a: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60363" indent="-360363">
              <a:spcAft>
                <a:spcPts val="2400"/>
              </a:spcAft>
              <a:tabLst>
                <a:tab pos="360363"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For Employers</a:t>
            </a:r>
          </a:p>
          <a:p>
            <a:pPr marL="360363" indent="-360363">
              <a:spcAft>
                <a:spcPts val="2400"/>
              </a:spcAft>
              <a:tabLst>
                <a:tab pos="360363" algn="l"/>
              </a:tabLst>
            </a:pPr>
            <a:r>
              <a:rPr lang="en-NZ" sz="2400" dirty="0">
                <a:hlinkClick r:id="rId5"/>
              </a:rPr>
              <a:t>https://services.workandincome.govt.nz/ess/employer_applications/new</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360363" indent="-360363">
              <a:spcAft>
                <a:spcPts val="2400"/>
              </a:spcAft>
              <a:tabLst>
                <a:tab pos="360363" algn="l"/>
              </a:tabLst>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360363" indent="-360363">
              <a:spcAft>
                <a:spcPts val="2400"/>
              </a:spcAft>
              <a:tabLst>
                <a:tab pos="360363"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For Self Employed / Contractors</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r>
              <a:rPr lang="en-NZ" sz="2400" dirty="0">
                <a:hlinkClick r:id="rId6"/>
              </a:rPr>
              <a:t>https://services.workandincome.govt.nz/ess/trader_applications/new</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3501581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pic>
        <p:nvPicPr>
          <p:cNvPr id="71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6253" y="209793"/>
            <a:ext cx="5192102" cy="65067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765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8312" y="181950"/>
            <a:ext cx="5704295" cy="6453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861648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297115" y="299687"/>
            <a:ext cx="8691288" cy="6247864"/>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Other Considerations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Employees still paying, get them to help with updating procedures, </a:t>
            </a:r>
            <a:r>
              <a:rPr lang="en-US" sz="2200" dirty="0" err="1" smtClean="0">
                <a:latin typeface="Verdana" panose="020B0604030504040204" pitchFamily="34" charset="0"/>
                <a:ea typeface="Verdana" panose="020B0604030504040204" pitchFamily="34" charset="0"/>
                <a:cs typeface="Verdana" panose="020B0604030504040204" pitchFamily="34" charset="0"/>
              </a:rPr>
              <a:t>programmes</a:t>
            </a:r>
            <a:r>
              <a:rPr lang="en-US" sz="2200" dirty="0" smtClean="0">
                <a:latin typeface="Verdana" panose="020B0604030504040204" pitchFamily="34" charset="0"/>
                <a:ea typeface="Verdana" panose="020B0604030504040204" pitchFamily="34" charset="0"/>
                <a:cs typeface="Verdana" panose="020B0604030504040204" pitchFamily="34" charset="0"/>
              </a:rPr>
              <a:t>, marketing initiatives, product development, etc</a:t>
            </a: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Consulting with staff around future scenarios, particularly if lock down continues beyond 4 weeks.</a:t>
            </a:r>
          </a:p>
          <a:p>
            <a:pPr marL="342900" indent="-342900">
              <a:spcAft>
                <a:spcPts val="2400"/>
              </a:spcAft>
              <a:buFont typeface="Arial" panose="020B0604020202020204" pitchFamily="34" charset="0"/>
              <a:buChar char="•"/>
              <a:tabLst>
                <a:tab pos="273050" algn="l"/>
              </a:tabLst>
            </a:pPr>
            <a:r>
              <a:rPr lang="en-US" sz="2200" dirty="0">
                <a:latin typeface="Verdana" panose="020B0604030504040204" pitchFamily="34" charset="0"/>
                <a:ea typeface="Verdana" panose="020B0604030504040204" pitchFamily="34" charset="0"/>
                <a:cs typeface="Verdana" panose="020B0604030504040204" pitchFamily="34" charset="0"/>
              </a:rPr>
              <a:t>Regular zoom / hangout meetings with staff to keep them </a:t>
            </a:r>
            <a:r>
              <a:rPr lang="en-US" sz="2200" dirty="0" smtClean="0">
                <a:latin typeface="Verdana" panose="020B0604030504040204" pitchFamily="34" charset="0"/>
                <a:ea typeface="Verdana" panose="020B0604030504040204" pitchFamily="34" charset="0"/>
                <a:cs typeface="Verdana" panose="020B0604030504040204" pitchFamily="34" charset="0"/>
              </a:rPr>
              <a:t>informed</a:t>
            </a: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Xero Assistance </a:t>
            </a:r>
            <a:r>
              <a:rPr lang="en-US" sz="2200" dirty="0" err="1" smtClean="0">
                <a:latin typeface="Verdana" panose="020B0604030504040204" pitchFamily="34" charset="0"/>
                <a:ea typeface="Verdana" panose="020B0604030504040204" pitchFamily="34" charset="0"/>
                <a:cs typeface="Verdana" panose="020B0604030504040204" pitchFamily="34" charset="0"/>
              </a:rPr>
              <a:t>Programme</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360363" indent="-360363">
              <a:spcAft>
                <a:spcPts val="2400"/>
              </a:spcAft>
              <a:tabLst>
                <a:tab pos="360363"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273050" indent="-273050">
              <a:spcAft>
                <a:spcPts val="2400"/>
              </a:spcAft>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34639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2672863" y="299687"/>
            <a:ext cx="8941776" cy="6463308"/>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Cash Flow Considerations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Calculations if paying staff 80% of normal wages, how much does the business need to top up. Potential offset with part-time.</a:t>
            </a: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If lockdown </a:t>
            </a:r>
            <a:r>
              <a:rPr lang="en-US" sz="2200" dirty="0">
                <a:latin typeface="Verdana" panose="020B0604030504040204" pitchFamily="34" charset="0"/>
                <a:ea typeface="Verdana" panose="020B0604030504040204" pitchFamily="34" charset="0"/>
                <a:cs typeface="Verdana" panose="020B0604030504040204" pitchFamily="34" charset="0"/>
              </a:rPr>
              <a:t>c</a:t>
            </a:r>
            <a:r>
              <a:rPr lang="en-US" sz="2200" dirty="0" smtClean="0">
                <a:latin typeface="Verdana" panose="020B0604030504040204" pitchFamily="34" charset="0"/>
                <a:ea typeface="Verdana" panose="020B0604030504040204" pitchFamily="34" charset="0"/>
                <a:cs typeface="Verdana" panose="020B0604030504040204" pitchFamily="34" charset="0"/>
              </a:rPr>
              <a:t>ontinues more than 4 weeks, can business avoid to continue paying staff.  Consider restructures now, so if extended, ready to consult and make quick decisions.</a:t>
            </a:r>
          </a:p>
          <a:p>
            <a:pPr marL="342900" indent="-342900">
              <a:spcAft>
                <a:spcPts val="24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Review all costs, what can you cull back over next 4-6 weeks.  What is the least the business can operate on for 4-6 weeks.</a:t>
            </a:r>
          </a:p>
          <a:p>
            <a:pPr marL="342900" indent="-342900">
              <a:spcAft>
                <a:spcPts val="1200"/>
              </a:spcAft>
              <a:buFont typeface="Arial" panose="020B0604020202020204" pitchFamily="34" charset="0"/>
              <a:buChar char="•"/>
              <a:tabLst>
                <a:tab pos="273050" algn="l"/>
              </a:tabLst>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spcAft>
                <a:spcPts val="1200"/>
              </a:spcAft>
              <a:buFont typeface="Arial" panose="020B0604020202020204" pitchFamily="34" charset="0"/>
              <a:buChar char="•"/>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800100" lvl="1" indent="-342900">
              <a:spcAft>
                <a:spcPts val="1200"/>
              </a:spcAft>
              <a:buFont typeface="Arial" panose="020B0604020202020204" pitchFamily="34" charset="0"/>
              <a:buChar char="•"/>
              <a:tabLst>
                <a:tab pos="273050" algn="l"/>
              </a:tabLst>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spcAft>
                <a:spcPts val="1200"/>
              </a:spcAft>
              <a:buFont typeface="Arial" panose="020B0604020202020204" pitchFamily="34" charset="0"/>
              <a:buChar char="•"/>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3364042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2672863" y="299687"/>
            <a:ext cx="8941776" cy="5478423"/>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Cash Flow Considerations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ts val="12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Funding Options</a:t>
            </a:r>
          </a:p>
          <a:p>
            <a:pPr marL="800100" lvl="1" indent="-342900">
              <a:spcAft>
                <a:spcPts val="12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Flexi-facilities</a:t>
            </a:r>
          </a:p>
          <a:p>
            <a:pPr marL="800100" lvl="1" indent="-342900">
              <a:spcAft>
                <a:spcPts val="12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Interest only / Mortgage repayment holidays / Breaking loans to secure lower interest rates / Extending terms of loans</a:t>
            </a:r>
          </a:p>
          <a:p>
            <a:pPr marL="800100" lvl="1" indent="-342900">
              <a:spcAft>
                <a:spcPts val="12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Taxation - Holding on to Tax, instalment arrangements</a:t>
            </a:r>
          </a:p>
          <a:p>
            <a:pPr marL="800100" lvl="1" indent="-342900">
              <a:spcAft>
                <a:spcPts val="1200"/>
              </a:spcAft>
              <a:buFont typeface="Arial" panose="020B0604020202020204" pitchFamily="34" charset="0"/>
              <a:buChar char="•"/>
              <a:tabLst>
                <a:tab pos="273050" algn="l"/>
              </a:tabLst>
            </a:pPr>
            <a:r>
              <a:rPr lang="en-US" sz="2200" dirty="0" smtClean="0">
                <a:latin typeface="Verdana" panose="020B0604030504040204" pitchFamily="34" charset="0"/>
                <a:ea typeface="Verdana" panose="020B0604030504040204" pitchFamily="34" charset="0"/>
                <a:cs typeface="Verdana" panose="020B0604030504040204" pitchFamily="34" charset="0"/>
              </a:rPr>
              <a:t>Chasing up those outstanding invoices, credit card payments</a:t>
            </a:r>
          </a:p>
          <a:p>
            <a:pPr marL="800100" lvl="1" indent="-342900">
              <a:spcAft>
                <a:spcPts val="1200"/>
              </a:spcAft>
              <a:buFont typeface="Arial" panose="020B0604020202020204" pitchFamily="34" charset="0"/>
              <a:buChar char="•"/>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a:p>
            <a:pPr marL="800100" lvl="1" indent="-342900">
              <a:spcAft>
                <a:spcPts val="1200"/>
              </a:spcAft>
              <a:buFont typeface="Arial" panose="020B0604020202020204" pitchFamily="34" charset="0"/>
              <a:buChar char="•"/>
              <a:tabLst>
                <a:tab pos="273050" algn="l"/>
              </a:tabLst>
            </a:pPr>
            <a:endParaRPr lang="en-US" sz="2200" dirty="0" smtClean="0">
              <a:latin typeface="Verdana" panose="020B0604030504040204" pitchFamily="34" charset="0"/>
              <a:ea typeface="Verdana" panose="020B0604030504040204" pitchFamily="34" charset="0"/>
              <a:cs typeface="Verdana" panose="020B0604030504040204" pitchFamily="34" charset="0"/>
            </a:endParaRPr>
          </a:p>
          <a:p>
            <a:pPr marL="800100" lvl="1" indent="-342900">
              <a:spcAft>
                <a:spcPts val="1200"/>
              </a:spcAft>
              <a:buFont typeface="Arial" panose="020B0604020202020204" pitchFamily="34" charset="0"/>
              <a:buChar char="•"/>
              <a:tabLst>
                <a:tab pos="273050" algn="l"/>
              </a:tabLst>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4070121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455378" y="470853"/>
            <a:ext cx="7987902" cy="4739759"/>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Presentation</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Wage Subsidy Purpose</a:t>
            </a: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Key Aspects</a:t>
            </a:r>
          </a:p>
          <a:p>
            <a:pPr marL="285750" indent="-285750">
              <a:lnSpc>
                <a:spcPct val="150000"/>
              </a:lnSpc>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Declaration</a:t>
            </a: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Information Required</a:t>
            </a: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Full-Time, Part-Time &amp; Casual Employees</a:t>
            </a: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How to Apply</a:t>
            </a:r>
          </a:p>
          <a:p>
            <a:pPr marL="285750" indent="-285750">
              <a:lnSpc>
                <a:spcPct val="150000"/>
              </a:lnSpc>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Managing Cash Flow</a:t>
            </a:r>
          </a:p>
          <a:p>
            <a:pPr marL="285750" indent="-285750">
              <a:lnSpc>
                <a:spcPct val="150000"/>
              </a:lnSpc>
              <a:buFont typeface="Arial" panose="020B0604020202020204" pitchFamily="34" charset="0"/>
              <a:buChar char="•"/>
            </a:pPr>
            <a:endParaRPr lang="en-US" sz="2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4156570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455378" y="470853"/>
            <a:ext cx="7987902" cy="3308598"/>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Wage Subsidy Purpose</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stretch jobs losses, avoiding economic collapse</a:t>
            </a:r>
          </a:p>
          <a:p>
            <a:pPr marL="285750" indent="-285750">
              <a:spcBef>
                <a:spcPts val="1200"/>
              </a:spcBef>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save as many businesses and jobs as possible</a:t>
            </a:r>
          </a:p>
          <a:p>
            <a:pPr marL="285750" indent="-285750">
              <a:spcBef>
                <a:spcPts val="1200"/>
              </a:spcBef>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ensure kiwi’s can continue to buy basic supplies to ride out the storm</a:t>
            </a:r>
          </a:p>
          <a:p>
            <a:pPr marL="285750" indent="-285750">
              <a:lnSpc>
                <a:spcPct val="150000"/>
              </a:lnSpc>
              <a:buFont typeface="Arial" panose="020B0604020202020204" pitchFamily="34" charset="0"/>
              <a:buChar char="•"/>
            </a:pPr>
            <a:endParaRPr lang="en-US" sz="2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9236" y="3184757"/>
            <a:ext cx="3229589" cy="236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058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pic>
        <p:nvPicPr>
          <p:cNvPr id="1026" name="Picture 2" descr="https://ci5.googleusercontent.com/proxy/XuVVXt8E8_CILuuQwMZQ_ic60K6IEn9jU7ColOLR0kPqBUvBRB6bynBeevaYqly8HTi3Nby-0XesyzsjHKYBnjcUOnf_qij1yNGqijUsnyUgErVNGp-Id6jFPAZzBiK07Mk4jmtof5FOxmn0Gg-9u6blUtGXfT3fRsCEZo0j=s0-d-e1-ft#https://boma-assets.s3.amazonaws.com/production/images/account-634/covid-19-support-application-proces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0272"/>
            <a:ext cx="12192001" cy="6837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102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455378" y="470853"/>
            <a:ext cx="7987902" cy="3308598"/>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Wage Subsidy Purpose</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Bef>
                <a:spcPts val="1200"/>
              </a:spcBef>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stretch jobs losses, avoiding economic collapse</a:t>
            </a:r>
          </a:p>
          <a:p>
            <a:pPr marL="285750" indent="-285750">
              <a:spcBef>
                <a:spcPts val="1200"/>
              </a:spcBef>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save as many businesses and jobs as possible</a:t>
            </a:r>
          </a:p>
          <a:p>
            <a:pPr marL="285750" indent="-285750">
              <a:spcBef>
                <a:spcPts val="1200"/>
              </a:spcBef>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To ensure kiwi’s can continue to buy basic supplies to ride out the storm</a:t>
            </a:r>
          </a:p>
          <a:p>
            <a:pPr marL="285750" indent="-285750">
              <a:lnSpc>
                <a:spcPct val="150000"/>
              </a:lnSpc>
              <a:buFont typeface="Arial" panose="020B0604020202020204" pitchFamily="34" charset="0"/>
              <a:buChar char="•"/>
            </a:pPr>
            <a:endParaRPr lang="en-US" sz="2200" dirty="0" smtClean="0">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69236" y="3184757"/>
            <a:ext cx="3229589" cy="2360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4582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3824655" y="299687"/>
            <a:ext cx="7987902" cy="4985980"/>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Key Aspects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Business must be registered and operating in NZ (Sole traders must apply for NZ Business Number)</a:t>
            </a: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Businesses must experience or projected to experience a 30% decline in revenue in any given month (Jan to Jun 2020) when compared to previous year or previous month (if new business or start up).</a:t>
            </a: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Business must have taken steps to mitigate financial impact of COVID-19 (IE: Spoken to Bank, All Accounted For, etc)</a:t>
            </a:r>
          </a:p>
          <a:p>
            <a:pPr marL="285750" indent="-285750">
              <a:spcAft>
                <a:spcPts val="24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Employees must be legally able to work in NZ</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827612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4079011" y="229349"/>
            <a:ext cx="7987902" cy="5663089"/>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Key Aspects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$585.80 for employees working more than 20 hours per week (including shareholder employees)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$350 for employees working less than 20 hours per week</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No clear guidance around staff with variable hours, but default position is average of last 4 weeks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Wage subsidy covers 12 weeks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Subsidy is paid as lump sum</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Subsidy is only for wages/salaries to keep staff employed</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Maximum subsidy threshold has been removed (23 March 2020, was $150,000</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753515"/>
            <a:ext cx="4320891" cy="1104485"/>
          </a:xfrm>
          <a:prstGeom prst="rect">
            <a:avLst/>
          </a:prstGeom>
        </p:spPr>
      </p:pic>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081" y="1639836"/>
            <a:ext cx="3605935" cy="240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6282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4000501" y="299687"/>
            <a:ext cx="7987902" cy="5324535"/>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Declarations</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Must have taken steps to mitigate financial impact of COVID-19 (IE: Spoken to Bank, All Accounted For, etc)</a:t>
            </a:r>
          </a:p>
          <a:p>
            <a:pPr marL="285750" indent="-285750">
              <a:spcAft>
                <a:spcPts val="1200"/>
              </a:spcAft>
              <a:buFont typeface="Arial" panose="020B0604020202020204" pitchFamily="34" charset="0"/>
              <a:buChar char="•"/>
            </a:pPr>
            <a:r>
              <a:rPr lang="en-US" sz="2200" dirty="0">
                <a:latin typeface="Verdana" panose="020B0604030504040204" pitchFamily="34" charset="0"/>
                <a:ea typeface="Verdana" panose="020B0604030504040204" pitchFamily="34" charset="0"/>
                <a:cs typeface="Verdana" panose="020B0604030504040204" pitchFamily="34" charset="0"/>
              </a:rPr>
              <a:t>Must with </a:t>
            </a:r>
            <a:r>
              <a:rPr lang="en-US" sz="2200" dirty="0" smtClean="0">
                <a:latin typeface="Verdana" panose="020B0604030504040204" pitchFamily="34" charset="0"/>
                <a:ea typeface="Verdana" panose="020B0604030504040204" pitchFamily="34" charset="0"/>
                <a:cs typeface="Verdana" panose="020B0604030504040204" pitchFamily="34" charset="0"/>
              </a:rPr>
              <a:t>“best </a:t>
            </a:r>
            <a:r>
              <a:rPr lang="en-US" sz="2200" dirty="0" err="1" smtClean="0">
                <a:latin typeface="Verdana" panose="020B0604030504040204" pitchFamily="34" charset="0"/>
                <a:ea typeface="Verdana" panose="020B0604030504040204" pitchFamily="34" charset="0"/>
                <a:cs typeface="Verdana" panose="020B0604030504040204" pitchFamily="34" charset="0"/>
              </a:rPr>
              <a:t>endeavours</a:t>
            </a:r>
            <a:r>
              <a:rPr lang="en-US" sz="2200" dirty="0" smtClean="0">
                <a:latin typeface="Verdana" panose="020B0604030504040204" pitchFamily="34" charset="0"/>
                <a:ea typeface="Verdana" panose="020B0604030504040204" pitchFamily="34" charset="0"/>
                <a:cs typeface="Verdana" panose="020B0604030504040204" pitchFamily="34" charset="0"/>
              </a:rPr>
              <a:t>” retain employees</a:t>
            </a:r>
            <a:endParaRPr lang="en-US" sz="2200" dirty="0">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Must commit to paying employees at least 80% of normal wages/salary for duration of subsidy</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MSD must be notified if eligibility criteria changes and apply to repay if no longer eligible</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Must obtain written consent from employees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Consent to MSD potentially sharing information</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Confirm providing accurate information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spTree>
    <p:extLst>
      <p:ext uri="{BB962C8B-B14F-4D97-AF65-F5344CB8AC3E}">
        <p14:creationId xmlns:p14="http://schemas.microsoft.com/office/powerpoint/2010/main" val="1144366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bg2">
                <a:shade val="76000"/>
                <a:satMod val="180000"/>
              </a:schemeClr>
              <a:schemeClr val="bg2">
                <a:tint val="80000"/>
                <a:satMod val="120000"/>
                <a:lumMod val="180000"/>
              </a:schemeClr>
            </a:duotone>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C2A90BD-B1CE-4159-B617-78EB504D63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994" y="5642116"/>
            <a:ext cx="1927240" cy="1111919"/>
          </a:xfrm>
          <a:prstGeom prst="rect">
            <a:avLst/>
          </a:prstGeom>
        </p:spPr>
      </p:pic>
      <p:pic>
        <p:nvPicPr>
          <p:cNvPr id="24" name="Picture 23">
            <a:extLst>
              <a:ext uri="{FF2B5EF4-FFF2-40B4-BE49-F238E27FC236}">
                <a16:creationId xmlns:a16="http://schemas.microsoft.com/office/drawing/2014/main" id="{5B503D5C-E934-419E-A800-58B04764F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081" y="4538005"/>
            <a:ext cx="1443066" cy="841788"/>
          </a:xfrm>
          <a:prstGeom prst="rect">
            <a:avLst/>
          </a:prstGeom>
        </p:spPr>
      </p:pic>
      <p:sp>
        <p:nvSpPr>
          <p:cNvPr id="3" name="TextBox 2">
            <a:extLst>
              <a:ext uri="{FF2B5EF4-FFF2-40B4-BE49-F238E27FC236}">
                <a16:creationId xmlns:a16="http://schemas.microsoft.com/office/drawing/2014/main" id="{E2E592FA-D6CF-4B00-894F-23FF450FD9CF}"/>
              </a:ext>
            </a:extLst>
          </p:cNvPr>
          <p:cNvSpPr txBox="1"/>
          <p:nvPr/>
        </p:nvSpPr>
        <p:spPr>
          <a:xfrm>
            <a:off x="4000501" y="299687"/>
            <a:ext cx="7987902" cy="4647426"/>
          </a:xfrm>
          <a:prstGeom prst="rect">
            <a:avLst/>
          </a:prstGeom>
          <a:noFill/>
        </p:spPr>
        <p:txBody>
          <a:bodyPr wrap="square" rtlCol="0">
            <a:spAutoFit/>
          </a:bodyPr>
          <a:lstStyle/>
          <a:p>
            <a:r>
              <a:rPr lang="en-US" sz="2400" b="1" u="sng" dirty="0" smtClean="0">
                <a:solidFill>
                  <a:srgbClr val="0070C0"/>
                </a:solidFill>
                <a:latin typeface="Verdana" panose="020B0604030504040204" pitchFamily="34" charset="0"/>
                <a:ea typeface="Verdana" panose="020B0604030504040204" pitchFamily="34" charset="0"/>
                <a:cs typeface="Verdana" panose="020B0604030504040204" pitchFamily="34" charset="0"/>
              </a:rPr>
              <a:t>Information Required</a:t>
            </a:r>
            <a:endParaRPr lang="en-US" sz="2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endParaRPr lang="en-US" sz="1400" b="1" u="sng" dirty="0">
              <a:solidFill>
                <a:srgbClr val="0070C0"/>
              </a:solidFill>
              <a:latin typeface="Verdana" panose="020B0604030504040204" pitchFamily="34" charset="0"/>
              <a:ea typeface="Verdana" panose="020B0604030504040204" pitchFamily="34" charset="0"/>
              <a:cs typeface="Verdana" panose="020B0604030504040204" pitchFamily="34" charset="0"/>
            </a:endParaRP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Business IRD Number (own IRD number if sole trader)</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Business contact information</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New Zealand Business Number (including for sole traders)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Names of Employees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Employees IRD numbers</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Employees dates of birth</a:t>
            </a:r>
          </a:p>
          <a:p>
            <a:pPr marL="285750" indent="-285750">
              <a:spcAft>
                <a:spcPts val="1200"/>
              </a:spcAft>
              <a:buFont typeface="Arial" panose="020B0604020202020204" pitchFamily="34" charset="0"/>
              <a:buChar char="•"/>
            </a:pPr>
            <a:r>
              <a:rPr lang="en-US" sz="2200" dirty="0" smtClean="0">
                <a:latin typeface="Verdana" panose="020B0604030504040204" pitchFamily="34" charset="0"/>
                <a:ea typeface="Verdana" panose="020B0604030504040204" pitchFamily="34" charset="0"/>
                <a:cs typeface="Verdana" panose="020B0604030504040204" pitchFamily="34" charset="0"/>
              </a:rPr>
              <a:t>Hours normally paid to staff</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46022" y="5649549"/>
            <a:ext cx="4320891" cy="1104485"/>
          </a:xfrm>
          <a:prstGeom prst="rect">
            <a:avLst/>
          </a:prstGeom>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24497" y="3358661"/>
            <a:ext cx="3100436" cy="1742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28562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1312</TotalTime>
  <Words>706</Words>
  <Application>Microsoft Office PowerPoint</Application>
  <PresentationFormat>Widescreen</PresentationFormat>
  <Paragraphs>98</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Corbel</vt:lpstr>
      <vt:lpstr>Verdana</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Toner</dc:creator>
  <cp:lastModifiedBy>Kirsten</cp:lastModifiedBy>
  <cp:revision>75</cp:revision>
  <dcterms:created xsi:type="dcterms:W3CDTF">2018-09-23T23:01:03Z</dcterms:created>
  <dcterms:modified xsi:type="dcterms:W3CDTF">2020-03-24T20:28:03Z</dcterms:modified>
</cp:coreProperties>
</file>